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385828F0-AE8F-48CE-9537-368D496937C2}" type="datetimeFigureOut">
              <a:rPr lang="ar-IQ" smtClean="0"/>
              <a:t>10/02/1440</a:t>
            </a:fld>
            <a:endParaRPr lang="ar-IQ"/>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ar-IQ"/>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362A6329-0E85-4DE0-9311-AE508296D41E}" type="slidenum">
              <a:rPr lang="ar-IQ" smtClean="0"/>
              <a:t>‹#›</a:t>
            </a:fld>
            <a:endParaRPr lang="ar-IQ"/>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149458642"/>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5828F0-AE8F-48CE-9537-368D496937C2}" type="datetimeFigureOut">
              <a:rPr lang="ar-IQ" smtClean="0"/>
              <a:t>10/02/1440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2A6329-0E85-4DE0-9311-AE508296D41E}" type="slidenum">
              <a:rPr lang="ar-IQ" smtClean="0"/>
              <a:t>‹#›</a:t>
            </a:fld>
            <a:endParaRPr lang="ar-IQ"/>
          </a:p>
        </p:txBody>
      </p:sp>
    </p:spTree>
    <p:extLst>
      <p:ext uri="{BB962C8B-B14F-4D97-AF65-F5344CB8AC3E}">
        <p14:creationId xmlns:p14="http://schemas.microsoft.com/office/powerpoint/2010/main" val="2659377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385828F0-AE8F-48CE-9537-368D496937C2}" type="datetimeFigureOut">
              <a:rPr lang="ar-IQ" smtClean="0"/>
              <a:t>10/02/1440</a:t>
            </a:fld>
            <a:endParaRPr lang="ar-IQ"/>
          </a:p>
        </p:txBody>
      </p:sp>
      <p:sp>
        <p:nvSpPr>
          <p:cNvPr id="5" name="Footer Placeholder 4"/>
          <p:cNvSpPr>
            <a:spLocks noGrp="1"/>
          </p:cNvSpPr>
          <p:nvPr>
            <p:ph type="ftr" sz="quarter" idx="11"/>
          </p:nvPr>
        </p:nvSpPr>
        <p:spPr>
          <a:xfrm>
            <a:off x="2933699" y="6296615"/>
            <a:ext cx="5959577" cy="365125"/>
          </a:xfrm>
        </p:spPr>
        <p:txBody>
          <a:bodyPr/>
          <a:lstStyle/>
          <a:p>
            <a:endParaRPr lang="ar-IQ"/>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362A6329-0E85-4DE0-9311-AE508296D41E}" type="slidenum">
              <a:rPr lang="ar-IQ" smtClean="0"/>
              <a:t>‹#›</a:t>
            </a:fld>
            <a:endParaRPr lang="ar-IQ"/>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25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5828F0-AE8F-48CE-9537-368D496937C2}" type="datetimeFigureOut">
              <a:rPr lang="ar-IQ" smtClean="0"/>
              <a:t>10/02/1440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2A6329-0E85-4DE0-9311-AE508296D41E}" type="slidenum">
              <a:rPr lang="ar-IQ" smtClean="0"/>
              <a:t>‹#›</a:t>
            </a:fld>
            <a:endParaRPr lang="ar-IQ"/>
          </a:p>
        </p:txBody>
      </p:sp>
    </p:spTree>
    <p:extLst>
      <p:ext uri="{BB962C8B-B14F-4D97-AF65-F5344CB8AC3E}">
        <p14:creationId xmlns:p14="http://schemas.microsoft.com/office/powerpoint/2010/main" val="350486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385828F0-AE8F-48CE-9537-368D496937C2}" type="datetimeFigureOut">
              <a:rPr lang="ar-IQ" smtClean="0"/>
              <a:t>10/02/1440</a:t>
            </a:fld>
            <a:endParaRPr lang="ar-IQ"/>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ar-IQ"/>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362A6329-0E85-4DE0-9311-AE508296D41E}" type="slidenum">
              <a:rPr lang="ar-IQ" smtClean="0"/>
              <a:t>‹#›</a:t>
            </a:fld>
            <a:endParaRPr lang="ar-IQ"/>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948530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5828F0-AE8F-48CE-9537-368D496937C2}" type="datetimeFigureOut">
              <a:rPr lang="ar-IQ" smtClean="0"/>
              <a:t>10/02/1440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2A6329-0E85-4DE0-9311-AE508296D41E}" type="slidenum">
              <a:rPr lang="ar-IQ" smtClean="0"/>
              <a:t>‹#›</a:t>
            </a:fld>
            <a:endParaRPr lang="ar-IQ"/>
          </a:p>
        </p:txBody>
      </p:sp>
    </p:spTree>
    <p:extLst>
      <p:ext uri="{BB962C8B-B14F-4D97-AF65-F5344CB8AC3E}">
        <p14:creationId xmlns:p14="http://schemas.microsoft.com/office/powerpoint/2010/main" val="281998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5828F0-AE8F-48CE-9537-368D496937C2}" type="datetimeFigureOut">
              <a:rPr lang="ar-IQ" smtClean="0"/>
              <a:t>10/02/1440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62A6329-0E85-4DE0-9311-AE508296D41E}" type="slidenum">
              <a:rPr lang="ar-IQ" smtClean="0"/>
              <a:t>‹#›</a:t>
            </a:fld>
            <a:endParaRPr lang="ar-IQ"/>
          </a:p>
        </p:txBody>
      </p:sp>
    </p:spTree>
    <p:extLst>
      <p:ext uri="{BB962C8B-B14F-4D97-AF65-F5344CB8AC3E}">
        <p14:creationId xmlns:p14="http://schemas.microsoft.com/office/powerpoint/2010/main" val="316572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5828F0-AE8F-48CE-9537-368D496937C2}" type="datetimeFigureOut">
              <a:rPr lang="ar-IQ" smtClean="0"/>
              <a:t>10/02/1440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62A6329-0E85-4DE0-9311-AE508296D41E}" type="slidenum">
              <a:rPr lang="ar-IQ" smtClean="0"/>
              <a:t>‹#›</a:t>
            </a:fld>
            <a:endParaRPr lang="ar-IQ"/>
          </a:p>
        </p:txBody>
      </p:sp>
    </p:spTree>
    <p:extLst>
      <p:ext uri="{BB962C8B-B14F-4D97-AF65-F5344CB8AC3E}">
        <p14:creationId xmlns:p14="http://schemas.microsoft.com/office/powerpoint/2010/main" val="2401442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385828F0-AE8F-48CE-9537-368D496937C2}" type="datetimeFigureOut">
              <a:rPr lang="ar-IQ" smtClean="0"/>
              <a:t>10/02/1440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62A6329-0E85-4DE0-9311-AE508296D41E}" type="slidenum">
              <a:rPr lang="ar-IQ" smtClean="0"/>
              <a:t>‹#›</a:t>
            </a:fld>
            <a:endParaRPr lang="ar-IQ"/>
          </a:p>
        </p:txBody>
      </p:sp>
    </p:spTree>
    <p:extLst>
      <p:ext uri="{BB962C8B-B14F-4D97-AF65-F5344CB8AC3E}">
        <p14:creationId xmlns:p14="http://schemas.microsoft.com/office/powerpoint/2010/main" val="1024636427"/>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385828F0-AE8F-48CE-9537-368D496937C2}" type="datetimeFigureOut">
              <a:rPr lang="ar-IQ" smtClean="0"/>
              <a:t>10/02/1440</a:t>
            </a:fld>
            <a:endParaRPr lang="ar-IQ"/>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362A6329-0E85-4DE0-9311-AE508296D41E}" type="slidenum">
              <a:rPr lang="ar-IQ" smtClean="0"/>
              <a:t>‹#›</a:t>
            </a:fld>
            <a:endParaRPr lang="ar-IQ"/>
          </a:p>
        </p:txBody>
      </p:sp>
    </p:spTree>
    <p:extLst>
      <p:ext uri="{BB962C8B-B14F-4D97-AF65-F5344CB8AC3E}">
        <p14:creationId xmlns:p14="http://schemas.microsoft.com/office/powerpoint/2010/main" val="2296631034"/>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385828F0-AE8F-48CE-9537-368D496937C2}" type="datetimeFigureOut">
              <a:rPr lang="ar-IQ" smtClean="0"/>
              <a:t>10/02/1440</a:t>
            </a:fld>
            <a:endParaRPr lang="ar-IQ"/>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362A6329-0E85-4DE0-9311-AE508296D41E}" type="slidenum">
              <a:rPr lang="ar-IQ" smtClean="0"/>
              <a:t>‹#›</a:t>
            </a:fld>
            <a:endParaRPr lang="ar-IQ"/>
          </a:p>
        </p:txBody>
      </p:sp>
    </p:spTree>
    <p:extLst>
      <p:ext uri="{BB962C8B-B14F-4D97-AF65-F5344CB8AC3E}">
        <p14:creationId xmlns:p14="http://schemas.microsoft.com/office/powerpoint/2010/main" val="2117248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385828F0-AE8F-48CE-9537-368D496937C2}" type="datetimeFigureOut">
              <a:rPr lang="ar-IQ" smtClean="0"/>
              <a:t>10/02/1440</a:t>
            </a:fld>
            <a:endParaRPr lang="ar-IQ"/>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ar-IQ"/>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362A6329-0E85-4DE0-9311-AE508296D41E}" type="slidenum">
              <a:rPr lang="ar-IQ" smtClean="0"/>
              <a:t>‹#›</a:t>
            </a:fld>
            <a:endParaRPr lang="ar-IQ"/>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364139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1"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r" defTabSz="914400" rtl="1"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r" defTabSz="914400" rtl="1"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r" defTabSz="914400" rtl="1"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r" defTabSz="914400" rtl="1"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r" defTabSz="914400" rtl="1"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80757"/>
          </a:xfrm>
        </p:spPr>
        <p:txBody>
          <a:bodyPr/>
          <a:lstStyle/>
          <a:p>
            <a:r>
              <a:rPr lang="en-US" dirty="0" smtClean="0"/>
              <a:t>Ethnic Literature</a:t>
            </a:r>
            <a:endParaRPr lang="ar-IQ" dirty="0"/>
          </a:p>
        </p:txBody>
      </p:sp>
      <p:sp>
        <p:nvSpPr>
          <p:cNvPr id="3" name="Subtitle 2"/>
          <p:cNvSpPr>
            <a:spLocks noGrp="1"/>
          </p:cNvSpPr>
          <p:nvPr>
            <p:ph type="subTitle" idx="1"/>
          </p:nvPr>
        </p:nvSpPr>
        <p:spPr>
          <a:xfrm>
            <a:off x="7537269" y="1122363"/>
            <a:ext cx="4654731" cy="4605178"/>
          </a:xfrm>
        </p:spPr>
        <p:txBody>
          <a:bodyPr>
            <a:normAutofit lnSpcReduction="10000"/>
          </a:bodyPr>
          <a:lstStyle/>
          <a:p>
            <a:pPr algn="just" rtl="0"/>
            <a:r>
              <a:rPr lang="en-US" dirty="0" smtClean="0"/>
              <a:t> . Ethnic group or category of the population that, in a larger society, is set apart and bound by common ties of language, nationality, or culture. Ethnic diversity, the legacy of political conquests and migrations, is one aspect of the social complexity found in most contemporary societies. The word Ethnic as a word history, means “gentile”, coming as it does from the Greek adjective </a:t>
            </a:r>
            <a:r>
              <a:rPr lang="en-US" dirty="0" err="1" smtClean="0"/>
              <a:t>ethnikos</a:t>
            </a:r>
            <a:r>
              <a:rPr lang="en-US" dirty="0" smtClean="0"/>
              <a:t>, meaning “national, foreign, gentile”.</a:t>
            </a:r>
          </a:p>
          <a:p>
            <a:pPr algn="just"/>
            <a:r>
              <a:rPr lang="en-US" dirty="0" smtClean="0"/>
              <a:t>. </a:t>
            </a:r>
            <a:endParaRPr lang="ar-IQ" dirty="0"/>
          </a:p>
        </p:txBody>
      </p:sp>
    </p:spTree>
    <p:extLst>
      <p:ext uri="{BB962C8B-B14F-4D97-AF65-F5344CB8AC3E}">
        <p14:creationId xmlns:p14="http://schemas.microsoft.com/office/powerpoint/2010/main" val="39745954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Sui Sin Far 1865–-1914 </a:t>
            </a:r>
            <a:endParaRPr lang="it-IT" dirty="0"/>
          </a:p>
        </p:txBody>
      </p:sp>
      <p:sp>
        <p:nvSpPr>
          <p:cNvPr id="3" name="Content Placeholder 2"/>
          <p:cNvSpPr>
            <a:spLocks noGrp="1"/>
          </p:cNvSpPr>
          <p:nvPr>
            <p:ph idx="1"/>
          </p:nvPr>
        </p:nvSpPr>
        <p:spPr>
          <a:xfrm>
            <a:off x="838200" y="1690688"/>
            <a:ext cx="10515600" cy="4486275"/>
          </a:xfrm>
        </p:spPr>
        <p:txBody>
          <a:bodyPr>
            <a:normAutofit/>
          </a:bodyPr>
          <a:lstStyle/>
          <a:p>
            <a:pPr lvl="0" algn="just" rtl="0"/>
            <a:r>
              <a:rPr lang="en-US" sz="2000" i="1" dirty="0">
                <a:solidFill>
                  <a:prstClr val="black"/>
                </a:solidFill>
              </a:rPr>
              <a:t>Mrs. Spring Fragrance</a:t>
            </a:r>
            <a:r>
              <a:rPr lang="en-US" sz="2000" dirty="0">
                <a:solidFill>
                  <a:prstClr val="black"/>
                </a:solidFill>
              </a:rPr>
              <a:t> (1912), a collection of short stories, was </a:t>
            </a:r>
            <a:r>
              <a:rPr lang="en-US" sz="2000" dirty="0" err="1">
                <a:solidFill>
                  <a:prstClr val="black"/>
                </a:solidFill>
              </a:rPr>
              <a:t>Far's</a:t>
            </a:r>
            <a:r>
              <a:rPr lang="en-US" sz="2000" dirty="0">
                <a:solidFill>
                  <a:prstClr val="black"/>
                </a:solidFill>
              </a:rPr>
              <a:t> only volume of fiction to be published during her lifetime. Although somewhat recognized as a noteworthy writer, </a:t>
            </a:r>
            <a:r>
              <a:rPr lang="en-US" sz="2000" dirty="0" err="1">
                <a:solidFill>
                  <a:prstClr val="black"/>
                </a:solidFill>
              </a:rPr>
              <a:t>Far's</a:t>
            </a:r>
            <a:r>
              <a:rPr lang="en-US" sz="2000" dirty="0">
                <a:solidFill>
                  <a:prstClr val="black"/>
                </a:solidFill>
              </a:rPr>
              <a:t> work was largely ignored by critics from the time of her death until the 1980s, when the </a:t>
            </a:r>
            <a:r>
              <a:rPr lang="en-US" sz="2000" dirty="0" smtClean="0">
                <a:solidFill>
                  <a:prstClr val="black"/>
                </a:solidFill>
              </a:rPr>
              <a:t>burgeoning (flourishing) </a:t>
            </a:r>
            <a:r>
              <a:rPr lang="en-US" sz="2000" dirty="0">
                <a:solidFill>
                  <a:prstClr val="black"/>
                </a:solidFill>
              </a:rPr>
              <a:t>field of Asian American studies led to a resurgence of critical interest in her work. Her work has been made available to a modern readership with the 1995 publication of </a:t>
            </a:r>
            <a:r>
              <a:rPr lang="en-US" sz="2000" i="1" dirty="0">
                <a:solidFill>
                  <a:prstClr val="black"/>
                </a:solidFill>
              </a:rPr>
              <a:t>Mrs. Spring Fragrance and Other Writings,</a:t>
            </a:r>
            <a:r>
              <a:rPr lang="en-US" sz="2000" dirty="0">
                <a:solidFill>
                  <a:prstClr val="black"/>
                </a:solidFill>
              </a:rPr>
              <a:t> a compilation of </a:t>
            </a:r>
            <a:r>
              <a:rPr lang="en-US" sz="2000" dirty="0" err="1">
                <a:solidFill>
                  <a:prstClr val="black"/>
                </a:solidFill>
              </a:rPr>
              <a:t>Far's</a:t>
            </a:r>
            <a:r>
              <a:rPr lang="en-US" sz="2000" dirty="0">
                <a:solidFill>
                  <a:prstClr val="black"/>
                </a:solidFill>
              </a:rPr>
              <a:t> stories, sketches, and essays. </a:t>
            </a:r>
            <a:endParaRPr lang="en-US" sz="2000" dirty="0" smtClean="0">
              <a:solidFill>
                <a:prstClr val="black"/>
              </a:solidFill>
            </a:endParaRPr>
          </a:p>
          <a:p>
            <a:pPr lvl="0" algn="just" rtl="0"/>
            <a:r>
              <a:rPr lang="en-US" sz="2000" b="0" i="0" u="none" strike="noStrike" dirty="0" smtClean="0">
                <a:solidFill>
                  <a:srgbClr val="1F1F1F"/>
                </a:solidFill>
                <a:effectLst/>
                <a:latin typeface="Open Sans"/>
              </a:rPr>
              <a:t>Far was born </a:t>
            </a:r>
            <a:r>
              <a:rPr lang="en-US" sz="2000" b="0" i="0" u="none" strike="noStrike" dirty="0" smtClean="0">
                <a:solidFill>
                  <a:srgbClr val="1F1F1F"/>
                </a:solidFill>
                <a:effectLst/>
                <a:latin typeface="Open Sans"/>
              </a:rPr>
              <a:t>in </a:t>
            </a:r>
            <a:r>
              <a:rPr lang="en-US" sz="2000" b="0" i="0" u="none" strike="noStrike" dirty="0" smtClean="0">
                <a:solidFill>
                  <a:srgbClr val="1F1F1F"/>
                </a:solidFill>
                <a:effectLst/>
                <a:latin typeface="Open Sans"/>
              </a:rPr>
              <a:t>England, in 1865. Her mother was raised and educated in Britain and was working in China as a missionary when she met </a:t>
            </a:r>
            <a:r>
              <a:rPr lang="en-US" sz="2000" b="0" i="0" u="none" strike="noStrike" dirty="0" err="1" smtClean="0">
                <a:solidFill>
                  <a:srgbClr val="1F1F1F"/>
                </a:solidFill>
                <a:effectLst/>
                <a:latin typeface="Open Sans"/>
              </a:rPr>
              <a:t>Far's</a:t>
            </a:r>
            <a:r>
              <a:rPr lang="en-US" sz="2000" b="0" i="0" u="none" strike="noStrike" dirty="0" smtClean="0">
                <a:solidFill>
                  <a:srgbClr val="1F1F1F"/>
                </a:solidFill>
                <a:effectLst/>
                <a:latin typeface="Open Sans"/>
              </a:rPr>
              <a:t> father, a British merchant. The family moved from Britain to the United States and, later, to Canada. Far grew up in Montreal, the eldest daughter of a family comprising fourteen children. Far and her siblings, who never learned to speak Chinese, encountered various forms of prejudice within the Chinese immigrant community as well as in mainstream culture.</a:t>
            </a:r>
            <a:endParaRPr lang="en-US" sz="2000" dirty="0">
              <a:solidFill>
                <a:prstClr val="black"/>
              </a:solidFill>
            </a:endParaRPr>
          </a:p>
          <a:p>
            <a:pPr algn="just" rtl="0"/>
            <a:endParaRPr lang="ar-IQ" dirty="0"/>
          </a:p>
        </p:txBody>
      </p:sp>
    </p:spTree>
    <p:extLst>
      <p:ext uri="{BB962C8B-B14F-4D97-AF65-F5344CB8AC3E}">
        <p14:creationId xmlns:p14="http://schemas.microsoft.com/office/powerpoint/2010/main" val="407742230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Sui Sin Far 1865–-1914 </a:t>
            </a:r>
            <a:br>
              <a:rPr lang="it-IT" dirty="0" smtClean="0"/>
            </a:br>
            <a:endParaRPr lang="ar-IQ" dirty="0"/>
          </a:p>
        </p:txBody>
      </p:sp>
      <p:sp>
        <p:nvSpPr>
          <p:cNvPr id="3" name="Content Placeholder 2"/>
          <p:cNvSpPr>
            <a:spLocks noGrp="1"/>
          </p:cNvSpPr>
          <p:nvPr>
            <p:ph idx="1"/>
          </p:nvPr>
        </p:nvSpPr>
        <p:spPr/>
        <p:txBody>
          <a:bodyPr>
            <a:normAutofit fontScale="92500" lnSpcReduction="20000"/>
          </a:bodyPr>
          <a:lstStyle/>
          <a:p>
            <a:pPr algn="just" rtl="0"/>
            <a:r>
              <a:rPr lang="en-US" dirty="0" err="1"/>
              <a:t>Far's</a:t>
            </a:r>
            <a:r>
              <a:rPr lang="en-US" dirty="0"/>
              <a:t> autobiographical essay “Leaves from the Mental Portfolio of an Eurasian” describes the uniquely complex status of bicultural Asians </a:t>
            </a:r>
            <a:r>
              <a:rPr lang="en-US" dirty="0" smtClean="0"/>
              <a:t>residing (living) </a:t>
            </a:r>
            <a:r>
              <a:rPr lang="en-US" dirty="0"/>
              <a:t>in both Asian communities and mainstream American society. Far chose never to wed, believing that her identity made marriage to her with either an Anglo or an Asian man undesirable. </a:t>
            </a:r>
            <a:endParaRPr lang="en-US" dirty="0" smtClean="0"/>
          </a:p>
          <a:p>
            <a:pPr algn="just" rtl="0"/>
            <a:r>
              <a:rPr lang="en-US" b="0" i="0" u="none" strike="noStrike" dirty="0" err="1" smtClean="0">
                <a:solidFill>
                  <a:srgbClr val="1F1F1F"/>
                </a:solidFill>
                <a:effectLst/>
              </a:rPr>
              <a:t>Far's</a:t>
            </a:r>
            <a:r>
              <a:rPr lang="en-US" b="0" i="0" u="none" strike="noStrike" dirty="0" smtClean="0">
                <a:solidFill>
                  <a:srgbClr val="1F1F1F"/>
                </a:solidFill>
                <a:effectLst/>
              </a:rPr>
              <a:t> body of fiction </a:t>
            </a:r>
            <a:r>
              <a:rPr lang="en-US" b="0" i="0" u="none" strike="noStrike" dirty="0" smtClean="0">
                <a:solidFill>
                  <a:srgbClr val="1F1F1F"/>
                </a:solidFill>
                <a:effectLst/>
              </a:rPr>
              <a:t>comprises (includes) </a:t>
            </a:r>
            <a:r>
              <a:rPr lang="en-US" b="0" i="0" u="none" strike="noStrike" dirty="0" smtClean="0">
                <a:solidFill>
                  <a:srgbClr val="1F1F1F"/>
                </a:solidFill>
                <a:effectLst/>
              </a:rPr>
              <a:t>some forty short stories. The contents of her short story collection </a:t>
            </a:r>
            <a:r>
              <a:rPr lang="en-US" b="0" i="1" u="none" strike="noStrike" dirty="0" smtClean="0">
                <a:solidFill>
                  <a:srgbClr val="1F1F1F"/>
                </a:solidFill>
                <a:effectLst/>
              </a:rPr>
              <a:t>Mrs. Spring Fragrance</a:t>
            </a:r>
            <a:r>
              <a:rPr lang="en-US" b="0" i="0" u="none" strike="noStrike" dirty="0" smtClean="0">
                <a:solidFill>
                  <a:srgbClr val="1F1F1F"/>
                </a:solidFill>
                <a:effectLst/>
              </a:rPr>
              <a:t> are divided into two sections, “Mrs. Spring Fragrance,” and “Tales of Chinese Children.” In both sections, Far </a:t>
            </a:r>
            <a:r>
              <a:rPr lang="en-US" b="0" i="0" u="none" strike="noStrike" dirty="0" smtClean="0">
                <a:solidFill>
                  <a:srgbClr val="FF0000"/>
                </a:solidFill>
                <a:effectLst/>
              </a:rPr>
              <a:t>depicts the inhabitants of various Chinese communities throughout the United States and Canada, who are simply striving for basic comfort and security while contending with societal challenges.</a:t>
            </a:r>
            <a:r>
              <a:rPr lang="en-US" b="0" i="0" u="none" strike="noStrike" dirty="0" smtClean="0">
                <a:solidFill>
                  <a:srgbClr val="1F1F1F"/>
                </a:solidFill>
                <a:effectLst/>
              </a:rPr>
              <a:t> </a:t>
            </a:r>
            <a:r>
              <a:rPr lang="en-US" b="0" i="0" u="none" strike="noStrike" dirty="0" err="1" smtClean="0">
                <a:solidFill>
                  <a:srgbClr val="1F1F1F"/>
                </a:solidFill>
                <a:effectLst/>
              </a:rPr>
              <a:t>Far's</a:t>
            </a:r>
            <a:r>
              <a:rPr lang="en-US" b="0" i="0" u="none" strike="noStrike" dirty="0" smtClean="0">
                <a:solidFill>
                  <a:srgbClr val="1F1F1F"/>
                </a:solidFill>
                <a:effectLst/>
              </a:rPr>
              <a:t> recurring </a:t>
            </a:r>
            <a:r>
              <a:rPr lang="en-US" b="0" i="0" u="sng" strike="noStrike" dirty="0" smtClean="0">
                <a:solidFill>
                  <a:srgbClr val="00B0F0"/>
                </a:solidFill>
                <a:effectLst/>
              </a:rPr>
              <a:t>themes</a:t>
            </a:r>
            <a:r>
              <a:rPr lang="en-US" b="0" i="0" u="none" strike="noStrike" dirty="0" smtClean="0">
                <a:solidFill>
                  <a:srgbClr val="1F1F1F"/>
                </a:solidFill>
                <a:effectLst/>
              </a:rPr>
              <a:t> include the Chinese immigrant experience, assimilation, interracial marriage and children, cultural conflict, and racism.</a:t>
            </a:r>
            <a:endParaRPr lang="ar-IQ" dirty="0"/>
          </a:p>
        </p:txBody>
      </p:sp>
    </p:spTree>
    <p:extLst>
      <p:ext uri="{BB962C8B-B14F-4D97-AF65-F5344CB8AC3E}">
        <p14:creationId xmlns:p14="http://schemas.microsoft.com/office/powerpoint/2010/main" val="396176701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Sui Sin Far 1865–-1914 </a:t>
            </a:r>
            <a:br>
              <a:rPr lang="it-IT" dirty="0" smtClean="0"/>
            </a:br>
            <a:endParaRPr lang="ar-IQ" dirty="0"/>
          </a:p>
        </p:txBody>
      </p:sp>
      <p:sp>
        <p:nvSpPr>
          <p:cNvPr id="3" name="Content Placeholder 2"/>
          <p:cNvSpPr>
            <a:spLocks noGrp="1"/>
          </p:cNvSpPr>
          <p:nvPr>
            <p:ph idx="1"/>
          </p:nvPr>
        </p:nvSpPr>
        <p:spPr>
          <a:xfrm>
            <a:off x="744583" y="1136469"/>
            <a:ext cx="10609217" cy="5040494"/>
          </a:xfrm>
        </p:spPr>
        <p:txBody>
          <a:bodyPr>
            <a:normAutofit/>
          </a:bodyPr>
          <a:lstStyle/>
          <a:p>
            <a:pPr algn="just" rtl="0"/>
            <a:r>
              <a:rPr lang="en-US" dirty="0"/>
              <a:t>In the title story, Mr. Spring Fragrance struggles with the fact that his wife, Mrs. Spring Fragrance, has become thoroughly Americanized. While both husband and wife wear Western clothes, speak English, and live in a Western-style household, Mrs. Spring Fragrance has become assimilated as well to American individualism, while her husband wishes to maintain traditional Chinese notions of marriage and family. </a:t>
            </a:r>
            <a:endParaRPr lang="en-US" dirty="0" smtClean="0"/>
          </a:p>
          <a:p>
            <a:pPr algn="just" rtl="0"/>
            <a:r>
              <a:rPr lang="en-US" dirty="0" smtClean="0"/>
              <a:t>Far also wrote of the Chinese immigrant experience in the United States and of such laws as </a:t>
            </a:r>
            <a:r>
              <a:rPr lang="en-US" dirty="0" smtClean="0">
                <a:solidFill>
                  <a:srgbClr val="FF0000"/>
                </a:solidFill>
              </a:rPr>
              <a:t>the Chinese Exclusion Act </a:t>
            </a:r>
            <a:r>
              <a:rPr lang="en-US" dirty="0" smtClean="0"/>
              <a:t>that limited Chinese immigration </a:t>
            </a:r>
            <a:r>
              <a:rPr lang="en-US" dirty="0" smtClean="0"/>
              <a:t>quotas (portions). </a:t>
            </a:r>
            <a:r>
              <a:rPr lang="en-US" dirty="0" smtClean="0"/>
              <a:t>In the ironically titled “In the Land of the Free,” United States immigration officials take away the young son of a Chinese American woman because the child was born in China. The mother spends ten months and all of her money on legal action pleading with the “Great Government at Washington” to return her son. When he is finally returned, she is completely </a:t>
            </a:r>
            <a:r>
              <a:rPr lang="en-US" dirty="0" smtClean="0"/>
              <a:t>impoverished (penniless) </a:t>
            </a:r>
            <a:r>
              <a:rPr lang="en-US" dirty="0" smtClean="0"/>
              <a:t>and he has become so assimilated to American culture that he scorns her and fails to acknowledge her as his mother.</a:t>
            </a:r>
            <a:endParaRPr lang="ar-IQ" dirty="0"/>
          </a:p>
        </p:txBody>
      </p:sp>
    </p:spTree>
    <p:extLst>
      <p:ext uri="{BB962C8B-B14F-4D97-AF65-F5344CB8AC3E}">
        <p14:creationId xmlns:p14="http://schemas.microsoft.com/office/powerpoint/2010/main" val="41815390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Mrs. Spring Fragrance</a:t>
            </a:r>
            <a:endParaRPr lang="ar-IQ" dirty="0"/>
          </a:p>
        </p:txBody>
      </p:sp>
      <p:sp>
        <p:nvSpPr>
          <p:cNvPr id="3" name="Content Placeholder 2"/>
          <p:cNvSpPr>
            <a:spLocks noGrp="1"/>
          </p:cNvSpPr>
          <p:nvPr>
            <p:ph idx="1"/>
          </p:nvPr>
        </p:nvSpPr>
        <p:spPr/>
        <p:txBody>
          <a:bodyPr>
            <a:normAutofit/>
          </a:bodyPr>
          <a:lstStyle/>
          <a:p>
            <a:pPr algn="just" rtl="0"/>
            <a:r>
              <a:rPr lang="en-US" dirty="0" smtClean="0"/>
              <a:t>During the time Eaton wrote the stories that make up Mrs. Spring Fragrance, racist US policies were targeting Chinese immigrants. The federal government passed the Page Act in 1875, which banned Chinese women from immigrating to the United States. In 1882, the Chinese Exclusion Act prohibited all Chinese laborers from immigrating. In 1892, passage of the Geary Act made it a requirement for Chinese immigrants to carry identification cards to prove they were in the country legally, or they could face deportation. Chinese immigrants rallied against what they called the “Dog Tag Law” in a large-scale act of civil disobedience. They filed over 7,000 lawsuits challenging the Chinese Exclusion Act, which the government eventually repealed in 1943.</a:t>
            </a:r>
            <a:endParaRPr lang="ar-IQ" dirty="0"/>
          </a:p>
        </p:txBody>
      </p:sp>
    </p:spTree>
    <p:extLst>
      <p:ext uri="{BB962C8B-B14F-4D97-AF65-F5344CB8AC3E}">
        <p14:creationId xmlns:p14="http://schemas.microsoft.com/office/powerpoint/2010/main" val="26775132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Mrs. Spring Fragrance</a:t>
            </a:r>
            <a:endParaRPr lang="ar-IQ" dirty="0"/>
          </a:p>
        </p:txBody>
      </p:sp>
      <p:sp>
        <p:nvSpPr>
          <p:cNvPr id="3" name="Content Placeholder 2"/>
          <p:cNvSpPr>
            <a:spLocks noGrp="1"/>
          </p:cNvSpPr>
          <p:nvPr>
            <p:ph idx="1"/>
          </p:nvPr>
        </p:nvSpPr>
        <p:spPr/>
        <p:txBody>
          <a:bodyPr/>
          <a:lstStyle/>
          <a:p>
            <a:pPr algn="just" rtl="0"/>
            <a:r>
              <a:rPr lang="en-US" dirty="0" smtClean="0"/>
              <a:t>Eaton centers most of her stories around </a:t>
            </a:r>
            <a:r>
              <a:rPr lang="en-US" dirty="0" smtClean="0">
                <a:solidFill>
                  <a:srgbClr val="FF0000"/>
                </a:solidFill>
              </a:rPr>
              <a:t>marriage and family dynamics</a:t>
            </a:r>
            <a:r>
              <a:rPr lang="en-US" dirty="0" smtClean="0"/>
              <a:t>. From the 1840s throughout the years she wrote the stories, </a:t>
            </a:r>
            <a:r>
              <a:rPr lang="en-US" dirty="0" smtClean="0">
                <a:solidFill>
                  <a:srgbClr val="FF0000"/>
                </a:solidFill>
              </a:rPr>
              <a:t>the women’s suffrage movement </a:t>
            </a:r>
            <a:r>
              <a:rPr lang="en-US" dirty="0" smtClean="0"/>
              <a:t>was gaining strength in the United States. The changing roles of women in American society had a direct impact on the marriages and family structures outlined in this collection. Not only are many of the characters navigating a culture new to them, but that culture itself is undergoing massive changes as the movement toward social reform and women’s rights moves forward. It was only eight years after the publishing of Mrs. Spring Fragrance that women got the right to vote.</a:t>
            </a:r>
            <a:endParaRPr lang="ar-IQ" dirty="0"/>
          </a:p>
        </p:txBody>
      </p:sp>
    </p:spTree>
    <p:extLst>
      <p:ext uri="{BB962C8B-B14F-4D97-AF65-F5344CB8AC3E}">
        <p14:creationId xmlns:p14="http://schemas.microsoft.com/office/powerpoint/2010/main" val="296094161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Mrs. Spring Fragrance</a:t>
            </a:r>
            <a:endParaRPr lang="ar-IQ" dirty="0"/>
          </a:p>
        </p:txBody>
      </p:sp>
      <p:sp>
        <p:nvSpPr>
          <p:cNvPr id="3" name="Content Placeholder 2"/>
          <p:cNvSpPr>
            <a:spLocks noGrp="1"/>
          </p:cNvSpPr>
          <p:nvPr>
            <p:ph idx="1"/>
          </p:nvPr>
        </p:nvSpPr>
        <p:spPr/>
        <p:txBody>
          <a:bodyPr>
            <a:normAutofit/>
          </a:bodyPr>
          <a:lstStyle/>
          <a:p>
            <a:pPr algn="just" rtl="0"/>
            <a:r>
              <a:rPr lang="en-US" dirty="0" smtClean="0"/>
              <a:t>Some </a:t>
            </a:r>
            <a:r>
              <a:rPr lang="en-US" dirty="0"/>
              <a:t>of these same themes are highlighted in </a:t>
            </a:r>
            <a:r>
              <a:rPr lang="en-US" i="1" dirty="0"/>
              <a:t>Mrs. Spring Fragrance</a:t>
            </a:r>
            <a:r>
              <a:rPr lang="en-US" dirty="0"/>
              <a:t> in the form of slice-of-life stories that take place in Seattle and San Francisco, both of which were hotbeds for Chinese immigration. At the surface, the family fables seem charming, sweet and simple, but any reader who is aware of the historical and social context of her work will have a fuller appreciation for Eaton’s real mission</a:t>
            </a:r>
            <a:r>
              <a:rPr lang="en-US" dirty="0" smtClean="0"/>
              <a:t>.</a:t>
            </a:r>
          </a:p>
          <a:p>
            <a:pPr algn="just"/>
            <a:endParaRPr lang="ar-IQ" dirty="0"/>
          </a:p>
        </p:txBody>
      </p:sp>
    </p:spTree>
    <p:extLst>
      <p:ext uri="{BB962C8B-B14F-4D97-AF65-F5344CB8AC3E}">
        <p14:creationId xmlns:p14="http://schemas.microsoft.com/office/powerpoint/2010/main" val="13879726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Mrs. Spring Fragrance</a:t>
            </a:r>
            <a:endParaRPr lang="ar-IQ" dirty="0"/>
          </a:p>
        </p:txBody>
      </p:sp>
      <p:sp>
        <p:nvSpPr>
          <p:cNvPr id="3" name="Content Placeholder 2"/>
          <p:cNvSpPr>
            <a:spLocks noGrp="1"/>
          </p:cNvSpPr>
          <p:nvPr>
            <p:ph idx="1"/>
          </p:nvPr>
        </p:nvSpPr>
        <p:spPr/>
        <p:txBody>
          <a:bodyPr>
            <a:normAutofit lnSpcReduction="10000"/>
          </a:bodyPr>
          <a:lstStyle/>
          <a:p>
            <a:pPr algn="just" rtl="0"/>
            <a:r>
              <a:rPr lang="en-US" dirty="0" smtClean="0"/>
              <a:t>The </a:t>
            </a:r>
            <a:r>
              <a:rPr lang="en-US" dirty="0"/>
              <a:t>ironically-titled “In the Land of the Free” highlights the suffering faced by racially discriminatory immigration laws such as the Chinese Exclusion Act of 1882 (and later, 1892 and 1902, which prohibited all immigration of Chinese laborers—the first time a specific ethnic group was targeted) and the suffering of a Chinese woman whose baby is taken away by U.S. government officials for a full year. At the time, Chinese women in America were few and far between (again, thanks to discriminatory immigration laws) and if they were present in popular culture, they were represented as prostitutes, “sing-song girls” or opium den smokers. For Eaton to characterize a Chinese woman as a loving mother torn apart by her son’s tragic absence was </a:t>
            </a:r>
            <a:r>
              <a:rPr lang="en-US" dirty="0" smtClean="0"/>
              <a:t>downright (absolutely) </a:t>
            </a:r>
            <a:r>
              <a:rPr lang="en-US" dirty="0"/>
              <a:t>revolutionary.</a:t>
            </a:r>
            <a:endParaRPr lang="ar-IQ" dirty="0"/>
          </a:p>
        </p:txBody>
      </p:sp>
    </p:spTree>
    <p:extLst>
      <p:ext uri="{BB962C8B-B14F-4D97-AF65-F5344CB8AC3E}">
        <p14:creationId xmlns:p14="http://schemas.microsoft.com/office/powerpoint/2010/main" val="38504856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Mrs. Spring Fragrance</a:t>
            </a:r>
            <a:endParaRPr lang="ar-IQ" dirty="0"/>
          </a:p>
        </p:txBody>
      </p:sp>
      <p:sp>
        <p:nvSpPr>
          <p:cNvPr id="3" name="Content Placeholder 2"/>
          <p:cNvSpPr>
            <a:spLocks noGrp="1"/>
          </p:cNvSpPr>
          <p:nvPr>
            <p:ph idx="1"/>
          </p:nvPr>
        </p:nvSpPr>
        <p:spPr/>
        <p:txBody>
          <a:bodyPr>
            <a:normAutofit fontScale="92500"/>
          </a:bodyPr>
          <a:lstStyle/>
          <a:p>
            <a:pPr algn="just" rtl="0"/>
            <a:r>
              <a:rPr lang="en-US" dirty="0"/>
              <a:t>A common theme in many of Eaton’s short stories is her defense and promotion of the </a:t>
            </a:r>
            <a:r>
              <a:rPr lang="en-US" dirty="0">
                <a:solidFill>
                  <a:srgbClr val="FF0000"/>
                </a:solidFill>
              </a:rPr>
              <a:t>independent woman </a:t>
            </a:r>
            <a:r>
              <a:rPr lang="en-US" dirty="0"/>
              <a:t>(it’s important to note that Eaton herself never married, also a revolutionary act at the time</a:t>
            </a:r>
            <a:r>
              <a:rPr lang="en-US" dirty="0" smtClean="0"/>
              <a:t>).</a:t>
            </a:r>
          </a:p>
          <a:p>
            <a:pPr algn="just" rtl="0"/>
            <a:r>
              <a:rPr lang="en-US" dirty="0"/>
              <a:t>Stories such as “The Americanization of Pau </a:t>
            </a:r>
            <a:r>
              <a:rPr lang="en-US" dirty="0" err="1"/>
              <a:t>Tsu</a:t>
            </a:r>
            <a:r>
              <a:rPr lang="en-US" dirty="0"/>
              <a:t>” and “Mrs. Spring Fragrance” tackle the issue of cultural assimilation while “The Story of One White Woman Who Married a Chinese” and “Her Chinese Husband” deals with interracial marriage, identity and, heartbreakingly, racial violence</a:t>
            </a:r>
            <a:r>
              <a:rPr lang="en-US" dirty="0" smtClean="0"/>
              <a:t>.</a:t>
            </a:r>
          </a:p>
          <a:p>
            <a:pPr algn="just" rtl="0"/>
            <a:r>
              <a:rPr lang="en-US" dirty="0"/>
              <a:t>Eaton also shines a light on </a:t>
            </a:r>
            <a:r>
              <a:rPr lang="en-US" dirty="0">
                <a:solidFill>
                  <a:srgbClr val="FF0000"/>
                </a:solidFill>
              </a:rPr>
              <a:t>gender issues </a:t>
            </a:r>
            <a:r>
              <a:rPr lang="en-US" dirty="0"/>
              <a:t>within Chinese culture, from China’s policy at the time of only educating boys to women routinely taking their meals after their husbands (or at a separate table) to men taking secondary wives back home.</a:t>
            </a:r>
            <a:endParaRPr lang="ar-IQ" dirty="0"/>
          </a:p>
        </p:txBody>
      </p:sp>
    </p:spTree>
    <p:extLst>
      <p:ext uri="{BB962C8B-B14F-4D97-AF65-F5344CB8AC3E}">
        <p14:creationId xmlns:p14="http://schemas.microsoft.com/office/powerpoint/2010/main" val="13169905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Literature</a:t>
            </a:r>
            <a:endParaRPr lang="ar-IQ" dirty="0"/>
          </a:p>
        </p:txBody>
      </p:sp>
      <p:sp>
        <p:nvSpPr>
          <p:cNvPr id="3" name="Content Placeholder 2"/>
          <p:cNvSpPr>
            <a:spLocks noGrp="1"/>
          </p:cNvSpPr>
          <p:nvPr>
            <p:ph idx="1"/>
          </p:nvPr>
        </p:nvSpPr>
        <p:spPr/>
        <p:txBody>
          <a:bodyPr>
            <a:normAutofit fontScale="92500" lnSpcReduction="10000"/>
          </a:bodyPr>
          <a:lstStyle/>
          <a:p>
            <a:pPr algn="just" rtl="0"/>
            <a:r>
              <a:rPr lang="en-US" dirty="0" smtClean="0"/>
              <a:t>Ethnicity has been defined as a group within a larger society which considers itself to be different or is considered by the majority group to be different because of its distinctive ancestry, culture and customs. Ethnicity in a group generally becomes pronounced as a result of migration (forced or voluntary), and a group may only achieve the status of an ethnic association as a result of migration. </a:t>
            </a:r>
            <a:r>
              <a:rPr lang="en-US" dirty="0" smtClean="0">
                <a:solidFill>
                  <a:srgbClr val="FF0000"/>
                </a:solidFill>
              </a:rPr>
              <a:t>Ethnicity is often the basis for social discrimination in which ethnic unity tends to increase as a result of such discrimination</a:t>
            </a:r>
            <a:r>
              <a:rPr lang="en-US" dirty="0" smtClean="0"/>
              <a:t>. Furthermore, the ethnic group is a group of humans, whose members identify with each other, through a common heritage that is real or assumed-sharing cultural characteristics. </a:t>
            </a:r>
          </a:p>
          <a:p>
            <a:pPr algn="just" rtl="0"/>
            <a:r>
              <a:rPr lang="en-US" dirty="0" smtClean="0"/>
              <a:t>This heritage bases on common ancestry, history, kinship, religion, language, shared territory, nationality or physical appearance. </a:t>
            </a:r>
          </a:p>
          <a:p>
            <a:endParaRPr lang="ar-IQ" dirty="0"/>
          </a:p>
        </p:txBody>
      </p:sp>
    </p:spTree>
    <p:extLst>
      <p:ext uri="{BB962C8B-B14F-4D97-AF65-F5344CB8AC3E}">
        <p14:creationId xmlns:p14="http://schemas.microsoft.com/office/powerpoint/2010/main" val="2120343644"/>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Literature</a:t>
            </a:r>
            <a:endParaRPr lang="ar-IQ" dirty="0"/>
          </a:p>
        </p:txBody>
      </p:sp>
      <p:sp>
        <p:nvSpPr>
          <p:cNvPr id="3" name="Content Placeholder 2"/>
          <p:cNvSpPr>
            <a:spLocks noGrp="1"/>
          </p:cNvSpPr>
          <p:nvPr>
            <p:ph idx="1"/>
          </p:nvPr>
        </p:nvSpPr>
        <p:spPr/>
        <p:txBody>
          <a:bodyPr/>
          <a:lstStyle/>
          <a:p>
            <a:pPr algn="just" rtl="0"/>
            <a:r>
              <a:rPr lang="en-US" dirty="0" smtClean="0"/>
              <a:t> In social sciences, however, the usage has become more generalized to all human groups that explicitly regard themselves and are regarded by others as culturally distinctive. Among the first to bring the term “ethnic group” into social studies was the German sociologist </a:t>
            </a:r>
            <a:r>
              <a:rPr lang="en-US" dirty="0" smtClean="0">
                <a:solidFill>
                  <a:srgbClr val="FF0000"/>
                </a:solidFill>
              </a:rPr>
              <a:t>Max Weber</a:t>
            </a:r>
            <a:r>
              <a:rPr lang="en-US" dirty="0" smtClean="0"/>
              <a:t>, who defined it as: “</a:t>
            </a:r>
            <a:r>
              <a:rPr lang="en-US" dirty="0" smtClean="0">
                <a:solidFill>
                  <a:srgbClr val="FF0000"/>
                </a:solidFill>
              </a:rPr>
              <a:t>Those human groups that entertain a subjective belief in their common descent because of similarities of physical type or of customs or both, or because of memories of colonization and migration; this belief must be important for group formation; furthermore, it does not matter whether an objective blood relationship exists </a:t>
            </a:r>
            <a:endParaRPr lang="ar-IQ" dirty="0">
              <a:solidFill>
                <a:srgbClr val="FF0000"/>
              </a:solidFill>
            </a:endParaRPr>
          </a:p>
        </p:txBody>
      </p:sp>
    </p:spTree>
    <p:extLst>
      <p:ext uri="{BB962C8B-B14F-4D97-AF65-F5344CB8AC3E}">
        <p14:creationId xmlns:p14="http://schemas.microsoft.com/office/powerpoint/2010/main" val="1785407383"/>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Literature</a:t>
            </a:r>
            <a:endParaRPr lang="ar-IQ" dirty="0"/>
          </a:p>
        </p:txBody>
      </p:sp>
      <p:sp>
        <p:nvSpPr>
          <p:cNvPr id="3" name="Content Placeholder 2"/>
          <p:cNvSpPr>
            <a:spLocks noGrp="1"/>
          </p:cNvSpPr>
          <p:nvPr>
            <p:ph idx="1"/>
          </p:nvPr>
        </p:nvSpPr>
        <p:spPr>
          <a:xfrm>
            <a:off x="838200" y="1306286"/>
            <a:ext cx="10515600" cy="4870677"/>
          </a:xfrm>
        </p:spPr>
        <p:txBody>
          <a:bodyPr/>
          <a:lstStyle/>
          <a:p>
            <a:pPr algn="just" rtl="0"/>
            <a:r>
              <a:rPr lang="en-US" dirty="0" smtClean="0"/>
              <a:t>social psychologists center their concern in exploring the feeling of </a:t>
            </a:r>
            <a:r>
              <a:rPr lang="en-US" dirty="0" smtClean="0">
                <a:solidFill>
                  <a:srgbClr val="FF0000"/>
                </a:solidFill>
              </a:rPr>
              <a:t>belonging</a:t>
            </a:r>
            <a:r>
              <a:rPr lang="en-US" dirty="0" smtClean="0"/>
              <a:t> to a group and </a:t>
            </a:r>
            <a:r>
              <a:rPr lang="en-US" dirty="0" smtClean="0">
                <a:solidFill>
                  <a:srgbClr val="FF0000"/>
                </a:solidFill>
              </a:rPr>
              <a:t>the consequences of identification </a:t>
            </a:r>
            <a:r>
              <a:rPr lang="en-US" dirty="0" smtClean="0"/>
              <a:t>with one’s social groups in society. Those social psychologists have focused on the negotiation of one’s social identity in the broader context of the value society has placed on one’s group membership. They assert that individuals who belong to highly valued groups do not need to modify or enhance their social identity; however, when faced with a behavior of devaluating a group, the person may have to engage in another group of high value.</a:t>
            </a:r>
          </a:p>
          <a:p>
            <a:pPr algn="just" rtl="0"/>
            <a:endParaRPr lang="ar-IQ" dirty="0"/>
          </a:p>
        </p:txBody>
      </p:sp>
    </p:spTree>
    <p:extLst>
      <p:ext uri="{BB962C8B-B14F-4D97-AF65-F5344CB8AC3E}">
        <p14:creationId xmlns:p14="http://schemas.microsoft.com/office/powerpoint/2010/main" val="335819527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Literature</a:t>
            </a:r>
            <a:endParaRPr lang="ar-IQ" dirty="0"/>
          </a:p>
        </p:txBody>
      </p:sp>
      <p:sp>
        <p:nvSpPr>
          <p:cNvPr id="3" name="Content Placeholder 2"/>
          <p:cNvSpPr>
            <a:spLocks noGrp="1"/>
          </p:cNvSpPr>
          <p:nvPr>
            <p:ph idx="1"/>
          </p:nvPr>
        </p:nvSpPr>
        <p:spPr/>
        <p:txBody>
          <a:bodyPr/>
          <a:lstStyle/>
          <a:p>
            <a:pPr algn="just" rtl="0"/>
            <a:r>
              <a:rPr lang="en-US" u="sng" dirty="0" smtClean="0"/>
              <a:t>One can notice that the matter of mobility and changing identity from a devalued group to valued, could be a result of one of the three</a:t>
            </a:r>
            <a:r>
              <a:rPr lang="en-US" dirty="0" smtClean="0"/>
              <a:t>: (a) </a:t>
            </a:r>
            <a:r>
              <a:rPr lang="en-US" dirty="0" smtClean="0">
                <a:solidFill>
                  <a:srgbClr val="FF0000"/>
                </a:solidFill>
              </a:rPr>
              <a:t>individual mobility </a:t>
            </a:r>
            <a:r>
              <a:rPr lang="en-US" dirty="0" smtClean="0"/>
              <a:t>in which man chooses physically to leave his group and be with another one, (b) </a:t>
            </a:r>
            <a:r>
              <a:rPr lang="en-US" dirty="0" smtClean="0">
                <a:solidFill>
                  <a:srgbClr val="FF0000"/>
                </a:solidFill>
              </a:rPr>
              <a:t>social creativity</a:t>
            </a:r>
            <a:r>
              <a:rPr lang="en-US" dirty="0" smtClean="0"/>
              <a:t> –the group as a whole chooses to redefine the meaning of their group by comparing themselves with a superior group as changing from negative to positive. (c) </a:t>
            </a:r>
            <a:r>
              <a:rPr lang="en-US" dirty="0" smtClean="0">
                <a:solidFill>
                  <a:srgbClr val="FF0000"/>
                </a:solidFill>
              </a:rPr>
              <a:t>Social competition- </a:t>
            </a:r>
            <a:r>
              <a:rPr lang="en-US" dirty="0" smtClean="0"/>
              <a:t>in which the group as a whole fights the current system to actually change the hierarchy of group membership in society. Relatively to people of color in the United States, such a group is generally considered members of devaluated group held in low regard by society that affected them negatively. </a:t>
            </a:r>
            <a:endParaRPr lang="ar-IQ" dirty="0"/>
          </a:p>
        </p:txBody>
      </p:sp>
    </p:spTree>
    <p:extLst>
      <p:ext uri="{BB962C8B-B14F-4D97-AF65-F5344CB8AC3E}">
        <p14:creationId xmlns:p14="http://schemas.microsoft.com/office/powerpoint/2010/main" val="117247846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Literature</a:t>
            </a:r>
            <a:endParaRPr lang="ar-IQ" dirty="0"/>
          </a:p>
        </p:txBody>
      </p:sp>
      <p:sp>
        <p:nvSpPr>
          <p:cNvPr id="3" name="Content Placeholder 2"/>
          <p:cNvSpPr>
            <a:spLocks noGrp="1"/>
          </p:cNvSpPr>
          <p:nvPr>
            <p:ph idx="1"/>
          </p:nvPr>
        </p:nvSpPr>
        <p:spPr/>
        <p:txBody>
          <a:bodyPr>
            <a:normAutofit fontScale="92500" lnSpcReduction="10000"/>
          </a:bodyPr>
          <a:lstStyle/>
          <a:p>
            <a:pPr algn="just"/>
            <a:r>
              <a:rPr lang="en-US" dirty="0" smtClean="0"/>
              <a:t>Common ethnicity as a psychological reality constituting a community is now understood as a cultural attribute that ties some aspects as language, religion, social rituals and routines, with their feeling of togetherness. </a:t>
            </a:r>
          </a:p>
          <a:p>
            <a:pPr algn="just" rtl="0"/>
            <a:r>
              <a:rPr lang="en-US" dirty="0" smtClean="0"/>
              <a:t>During the 1970’s and 1980’s, various demographic trends, such as increased </a:t>
            </a:r>
            <a:r>
              <a:rPr lang="en-US" dirty="0" smtClean="0">
                <a:solidFill>
                  <a:srgbClr val="FF0000"/>
                </a:solidFill>
              </a:rPr>
              <a:t>immigration</a:t>
            </a:r>
            <a:r>
              <a:rPr lang="en-US" dirty="0" smtClean="0"/>
              <a:t> from Asia and Mexico, helped the United States become much more </a:t>
            </a:r>
            <a:r>
              <a:rPr lang="en-US" dirty="0" smtClean="0">
                <a:solidFill>
                  <a:srgbClr val="FF0000"/>
                </a:solidFill>
              </a:rPr>
              <a:t>multicultural</a:t>
            </a:r>
            <a:r>
              <a:rPr lang="en-US" dirty="0" smtClean="0"/>
              <a:t>, and more Asian American writers felt encouraged to explore Asian themes. Although Asia is a large continent with many languages, cultures, and religions, certain themes and elements appear to be common in Asian American literature. These include the </a:t>
            </a:r>
            <a:r>
              <a:rPr lang="en-US" u="sng" dirty="0" smtClean="0">
                <a:solidFill>
                  <a:srgbClr val="FF0000"/>
                </a:solidFill>
              </a:rPr>
              <a:t>balance</a:t>
            </a:r>
            <a:r>
              <a:rPr lang="en-US" dirty="0" smtClean="0">
                <a:solidFill>
                  <a:srgbClr val="FF0000"/>
                </a:solidFill>
              </a:rPr>
              <a:t> between dark and light and between masculine and feminine; conflicts between ancient heritage, familial obligations, and contemporary (often Western) </a:t>
            </a:r>
            <a:r>
              <a:rPr lang="en-US" u="sng" dirty="0" smtClean="0">
                <a:solidFill>
                  <a:srgbClr val="FF0000"/>
                </a:solidFill>
              </a:rPr>
              <a:t>lifestyles</a:t>
            </a:r>
            <a:r>
              <a:rPr lang="en-US" dirty="0" smtClean="0"/>
              <a:t>; and the effects of immigration. </a:t>
            </a:r>
            <a:endParaRPr lang="ar-IQ" dirty="0"/>
          </a:p>
        </p:txBody>
      </p:sp>
    </p:spTree>
    <p:extLst>
      <p:ext uri="{BB962C8B-B14F-4D97-AF65-F5344CB8AC3E}">
        <p14:creationId xmlns:p14="http://schemas.microsoft.com/office/powerpoint/2010/main" val="62115450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Literature</a:t>
            </a:r>
            <a:endParaRPr lang="ar-IQ" dirty="0"/>
          </a:p>
        </p:txBody>
      </p:sp>
      <p:sp>
        <p:nvSpPr>
          <p:cNvPr id="3" name="Content Placeholder 2"/>
          <p:cNvSpPr>
            <a:spLocks noGrp="1"/>
          </p:cNvSpPr>
          <p:nvPr>
            <p:ph idx="1"/>
          </p:nvPr>
        </p:nvSpPr>
        <p:spPr/>
        <p:txBody>
          <a:bodyPr>
            <a:normAutofit/>
          </a:bodyPr>
          <a:lstStyle/>
          <a:p>
            <a:pPr algn="just" rtl="0"/>
            <a:r>
              <a:rPr lang="en-US" dirty="0" smtClean="0">
                <a:solidFill>
                  <a:srgbClr val="FF0000"/>
                </a:solidFill>
              </a:rPr>
              <a:t>Hybridity</a:t>
            </a:r>
            <a:r>
              <a:rPr lang="en-US" dirty="0" smtClean="0"/>
              <a:t>, a major theme in postcolonial literature Having dealt with the theme of gender (in a limited scope). In essence, hybridity is an every-day reality that we encounter in an increasingly multi-ethnic and pluralistic society. Common heritage of most of the Asian and African nations is that the heritage of colonialism.</a:t>
            </a:r>
          </a:p>
          <a:p>
            <a:pPr algn="just" rtl="0"/>
            <a:r>
              <a:rPr lang="en-US" dirty="0" smtClean="0"/>
              <a:t>Colonialism, without doubt, is an encounter between cultures, languages, people and system of thought within the ambit( zone) in which the power is vested with the white colonial masters. Colonial administration in Asian, African and South American regions infused European form of thinking, European languages, culture, education and way of life</a:t>
            </a:r>
            <a:endParaRPr lang="ar-IQ" dirty="0"/>
          </a:p>
        </p:txBody>
      </p:sp>
    </p:spTree>
    <p:extLst>
      <p:ext uri="{BB962C8B-B14F-4D97-AF65-F5344CB8AC3E}">
        <p14:creationId xmlns:p14="http://schemas.microsoft.com/office/powerpoint/2010/main" val="26021340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Literature</a:t>
            </a:r>
            <a:endParaRPr lang="ar-IQ" dirty="0"/>
          </a:p>
        </p:txBody>
      </p:sp>
      <p:sp>
        <p:nvSpPr>
          <p:cNvPr id="3" name="Content Placeholder 2"/>
          <p:cNvSpPr>
            <a:spLocks noGrp="1"/>
          </p:cNvSpPr>
          <p:nvPr>
            <p:ph idx="1"/>
          </p:nvPr>
        </p:nvSpPr>
        <p:spPr/>
        <p:txBody>
          <a:bodyPr/>
          <a:lstStyle/>
          <a:p>
            <a:pPr algn="just" rtl="0"/>
            <a:r>
              <a:rPr lang="en-US" b="0" i="0" u="sng" strike="noStrike" dirty="0" smtClean="0">
                <a:solidFill>
                  <a:srgbClr val="FF0000"/>
                </a:solidFill>
                <a:effectLst/>
                <a:latin typeface="ff0"/>
              </a:rPr>
              <a:t>Hybridity is a creation of a new cultural forms and realities resulting from colonial encounter. </a:t>
            </a:r>
            <a:r>
              <a:rPr lang="en-US" b="0" i="0" u="none" strike="noStrike" dirty="0" smtClean="0">
                <a:solidFill>
                  <a:srgbClr val="000000"/>
                </a:solidFill>
                <a:effectLst/>
                <a:latin typeface="ff0"/>
              </a:rPr>
              <a:t>In colonial societies, Hybridity may be in the form of the revival of the pre-colonial past. This can be in either reviving folk or tribal cultural forms or conventions or adapting contemporary artistic and social productions to suit the present-day conditions of globalization, multiculturalism and transnationalism.</a:t>
            </a:r>
          </a:p>
          <a:p>
            <a:pPr algn="just" rtl="0"/>
            <a:endParaRPr lang="ar-IQ" dirty="0"/>
          </a:p>
        </p:txBody>
      </p:sp>
    </p:spTree>
    <p:extLst>
      <p:ext uri="{BB962C8B-B14F-4D97-AF65-F5344CB8AC3E}">
        <p14:creationId xmlns:p14="http://schemas.microsoft.com/office/powerpoint/2010/main" val="17438116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Sui Sin Far 1865–-1914 </a:t>
            </a:r>
            <a:r>
              <a:rPr lang="en-US" dirty="0" smtClean="0"/>
              <a:t/>
            </a:r>
            <a:br>
              <a:rPr lang="en-US" dirty="0" smtClean="0"/>
            </a:br>
            <a:endParaRPr lang="ar-IQ" dirty="0"/>
          </a:p>
        </p:txBody>
      </p:sp>
      <p:sp>
        <p:nvSpPr>
          <p:cNvPr id="3" name="Content Placeholder 2"/>
          <p:cNvSpPr>
            <a:spLocks noGrp="1"/>
          </p:cNvSpPr>
          <p:nvPr>
            <p:ph idx="1"/>
          </p:nvPr>
        </p:nvSpPr>
        <p:spPr>
          <a:xfrm>
            <a:off x="731520" y="1227909"/>
            <a:ext cx="10622280" cy="4949054"/>
          </a:xfrm>
        </p:spPr>
        <p:txBody>
          <a:bodyPr>
            <a:normAutofit/>
          </a:bodyPr>
          <a:lstStyle/>
          <a:p>
            <a:pPr algn="l" rtl="0"/>
            <a:r>
              <a:rPr lang="en-US" b="1" dirty="0"/>
              <a:t>Sui Sin Far 1865–-1914 </a:t>
            </a:r>
            <a:endParaRPr lang="en-US" dirty="0"/>
          </a:p>
          <a:p>
            <a:pPr algn="l" rtl="0"/>
            <a:r>
              <a:rPr lang="en-US" dirty="0"/>
              <a:t>(Born Edith Maude Eaton; wrote under the pseudonyms Sui Sin Far, Sui Seen </a:t>
            </a:r>
            <a:r>
              <a:rPr lang="en-US" dirty="0" smtClean="0"/>
              <a:t>Far. Canadian </a:t>
            </a:r>
            <a:r>
              <a:rPr lang="en-US" dirty="0"/>
              <a:t>short story writer, journalist, and essayist. </a:t>
            </a:r>
          </a:p>
          <a:p>
            <a:pPr algn="just" rtl="0"/>
            <a:r>
              <a:rPr lang="en-US" dirty="0" smtClean="0"/>
              <a:t>Sui </a:t>
            </a:r>
            <a:r>
              <a:rPr lang="en-US" dirty="0"/>
              <a:t>Sin </a:t>
            </a:r>
            <a:r>
              <a:rPr lang="en-US" dirty="0" smtClean="0"/>
              <a:t>Far </a:t>
            </a:r>
            <a:r>
              <a:rPr lang="en-US" dirty="0"/>
              <a:t>is regarded as the first fiction writer of Asian descent to achieve professional publication in the Americas. The child of a British father and part-Chinese mother, </a:t>
            </a:r>
            <a:r>
              <a:rPr lang="en-US" dirty="0" err="1"/>
              <a:t>Far's</a:t>
            </a:r>
            <a:r>
              <a:rPr lang="en-US" dirty="0"/>
              <a:t> stories focus on </a:t>
            </a:r>
            <a:r>
              <a:rPr lang="en-US" dirty="0">
                <a:solidFill>
                  <a:srgbClr val="FF0000"/>
                </a:solidFill>
              </a:rPr>
              <a:t>the experiences of Chinese immigrants to the United States and Canada</a:t>
            </a:r>
            <a:r>
              <a:rPr lang="en-US" dirty="0"/>
              <a:t>. In her short stories, Far countered popular stereotypes of Chinese immigrants and spoke against </a:t>
            </a:r>
            <a:r>
              <a:rPr lang="en-US" dirty="0">
                <a:solidFill>
                  <a:srgbClr val="FF0000"/>
                </a:solidFill>
              </a:rPr>
              <a:t>racial prejudice</a:t>
            </a:r>
            <a:r>
              <a:rPr lang="en-US" dirty="0"/>
              <a:t>. She frequently focused on </a:t>
            </a:r>
            <a:r>
              <a:rPr lang="en-US" dirty="0">
                <a:solidFill>
                  <a:srgbClr val="FF0000"/>
                </a:solidFill>
              </a:rPr>
              <a:t>the unique position of Eurasians </a:t>
            </a:r>
            <a:r>
              <a:rPr lang="en-US" dirty="0"/>
              <a:t>like herself, of mixed Western and Asian descent, who are often excluded from both Anglo and Asian communities. Far published numerous short stories, sketches, essays, and articles in popular magazines throughout the United States. </a:t>
            </a:r>
            <a:endParaRPr lang="ar-IQ" dirty="0"/>
          </a:p>
        </p:txBody>
      </p:sp>
    </p:spTree>
    <p:extLst>
      <p:ext uri="{BB962C8B-B14F-4D97-AF65-F5344CB8AC3E}">
        <p14:creationId xmlns:p14="http://schemas.microsoft.com/office/powerpoint/2010/main" val="7669602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319</TotalTime>
  <Words>2216</Words>
  <Application>Microsoft Office PowerPoint</Application>
  <PresentationFormat>Widescreen</PresentationFormat>
  <Paragraphs>45</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Schoolbook</vt:lpstr>
      <vt:lpstr>Corbel</vt:lpstr>
      <vt:lpstr>ff0</vt:lpstr>
      <vt:lpstr>Open Sans</vt:lpstr>
      <vt:lpstr>Times New Roman</vt:lpstr>
      <vt:lpstr>Feathered</vt:lpstr>
      <vt:lpstr>Ethnic Literature</vt:lpstr>
      <vt:lpstr>Ethnic Literature</vt:lpstr>
      <vt:lpstr>Ethnic Literature</vt:lpstr>
      <vt:lpstr>Ethnic Literature</vt:lpstr>
      <vt:lpstr>Ethnic Literature</vt:lpstr>
      <vt:lpstr>Ethnic Literature</vt:lpstr>
      <vt:lpstr>Ethnic Literature</vt:lpstr>
      <vt:lpstr>Ethnic Literature</vt:lpstr>
      <vt:lpstr>Sui Sin Far 1865–-1914  </vt:lpstr>
      <vt:lpstr>Sui Sin Far 1865–-1914 </vt:lpstr>
      <vt:lpstr>Sui Sin Far 1865–-1914  </vt:lpstr>
      <vt:lpstr>Sui Sin Far 1865–-1914  </vt:lpstr>
      <vt:lpstr>Mrs. Spring Fragrance</vt:lpstr>
      <vt:lpstr>Mrs. Spring Fragrance</vt:lpstr>
      <vt:lpstr>Mrs. Spring Fragrance</vt:lpstr>
      <vt:lpstr>Mrs. Spring Fragrance</vt:lpstr>
      <vt:lpstr>Mrs. Spring Fragrance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23</cp:revision>
  <dcterms:created xsi:type="dcterms:W3CDTF">2018-10-19T14:35:24Z</dcterms:created>
  <dcterms:modified xsi:type="dcterms:W3CDTF">2018-10-20T14:42:23Z</dcterms:modified>
</cp:coreProperties>
</file>